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5" r:id="rId2"/>
    <p:sldId id="269" r:id="rId3"/>
    <p:sldId id="270" r:id="rId4"/>
    <p:sldId id="271" r:id="rId5"/>
    <p:sldId id="273" r:id="rId6"/>
    <p:sldId id="274" r:id="rId7"/>
    <p:sldId id="275" r:id="rId8"/>
    <p:sldId id="276" r:id="rId9"/>
    <p:sldId id="27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51246"/>
    <a:srgbClr val="A611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224" y="6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7F8214-8465-4391-85E1-522886123AE8}" type="datetimeFigureOut">
              <a:rPr lang="en-GB" smtClean="0"/>
              <a:t>16.09.15</a:t>
            </a:fld>
            <a:endParaRPr lang="en-GB"/>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0C56F4-B2BC-4CF9-A730-50E37FB93201}" type="slidenum">
              <a:rPr lang="en-GB" smtClean="0"/>
              <a:t>‹Nr.›</a:t>
            </a:fld>
            <a:endParaRPr lang="en-GB"/>
          </a:p>
        </p:txBody>
      </p:sp>
    </p:spTree>
    <p:extLst>
      <p:ext uri="{BB962C8B-B14F-4D97-AF65-F5344CB8AC3E}">
        <p14:creationId xmlns:p14="http://schemas.microsoft.com/office/powerpoint/2010/main" val="30441207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smtClean="0"/>
              <a:t>Additionally</a:t>
            </a:r>
            <a:r>
              <a:rPr lang="de-DE" baseline="0" dirty="0" smtClean="0"/>
              <a:t> </a:t>
            </a:r>
            <a:r>
              <a:rPr lang="de-DE" baseline="0" dirty="0" err="1" smtClean="0"/>
              <a:t>planned</a:t>
            </a:r>
            <a:r>
              <a:rPr lang="de-DE" baseline="0" dirty="0" smtClean="0"/>
              <a:t>: Estonia </a:t>
            </a:r>
            <a:r>
              <a:rPr lang="de-DE" baseline="0" dirty="0" smtClean="0">
                <a:sym typeface="Wingdings"/>
              </a:rPr>
              <a:t> Ukraine, </a:t>
            </a:r>
            <a:r>
              <a:rPr lang="de-DE" baseline="0" dirty="0" err="1" smtClean="0">
                <a:sym typeface="Wingdings"/>
              </a:rPr>
              <a:t>Bulgaria</a:t>
            </a:r>
            <a:r>
              <a:rPr lang="de-DE" baseline="0" dirty="0" smtClean="0">
                <a:sym typeface="Wingdings"/>
              </a:rPr>
              <a:t>  </a:t>
            </a:r>
            <a:r>
              <a:rPr lang="de-DE" baseline="0" dirty="0" err="1" smtClean="0">
                <a:sym typeface="Wingdings"/>
              </a:rPr>
              <a:t>Poland</a:t>
            </a:r>
            <a:endParaRPr lang="de-DE" baseline="0" dirty="0" smtClean="0">
              <a:sym typeface="Wingdings"/>
            </a:endParaRPr>
          </a:p>
          <a:p>
            <a:endParaRPr lang="de-DE" dirty="0"/>
          </a:p>
        </p:txBody>
      </p:sp>
      <p:sp>
        <p:nvSpPr>
          <p:cNvPr id="4" name="Foliennummernplatzhalter 3"/>
          <p:cNvSpPr>
            <a:spLocks noGrp="1"/>
          </p:cNvSpPr>
          <p:nvPr>
            <p:ph type="sldNum" sz="quarter" idx="10"/>
          </p:nvPr>
        </p:nvSpPr>
        <p:spPr/>
        <p:txBody>
          <a:bodyPr/>
          <a:lstStyle/>
          <a:p>
            <a:fld id="{B5E2462D-5D20-DC4E-83EC-82A8E2AA579F}" type="slidenum">
              <a:rPr lang="de-DE" smtClean="0"/>
              <a:t>2</a:t>
            </a:fld>
            <a:endParaRPr lang="de-DE"/>
          </a:p>
        </p:txBody>
      </p:sp>
    </p:spTree>
    <p:extLst>
      <p:ext uri="{BB962C8B-B14F-4D97-AF65-F5344CB8AC3E}">
        <p14:creationId xmlns:p14="http://schemas.microsoft.com/office/powerpoint/2010/main" val="876616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lvl="1"/>
            <a:r>
              <a:rPr lang="en-GB" dirty="0" smtClean="0"/>
              <a:t>Share and learn</a:t>
            </a:r>
            <a:endParaRPr lang="de-DE" dirty="0" smtClean="0"/>
          </a:p>
          <a:p>
            <a:pPr lvl="1"/>
            <a:r>
              <a:rPr lang="en-GB" dirty="0" smtClean="0"/>
              <a:t>Speak with one voice</a:t>
            </a:r>
            <a:endParaRPr lang="de-DE" dirty="0" smtClean="0"/>
          </a:p>
          <a:p>
            <a:pPr lvl="1"/>
            <a:r>
              <a:rPr lang="en-GB" dirty="0" smtClean="0"/>
              <a:t>Share synergies for cooperation and strategic development</a:t>
            </a:r>
            <a:endParaRPr lang="de-DE" dirty="0" smtClean="0"/>
          </a:p>
          <a:p>
            <a:r>
              <a:rPr lang="en-GB" smtClean="0"/>
              <a:t>(structured dialogue, representation, advocacy tool kits)</a:t>
            </a:r>
            <a:endParaRPr lang="de-DE" dirty="0"/>
          </a:p>
        </p:txBody>
      </p:sp>
      <p:sp>
        <p:nvSpPr>
          <p:cNvPr id="4" name="Foliennummernplatzhalter 3"/>
          <p:cNvSpPr>
            <a:spLocks noGrp="1"/>
          </p:cNvSpPr>
          <p:nvPr>
            <p:ph type="sldNum" sz="quarter" idx="10"/>
          </p:nvPr>
        </p:nvSpPr>
        <p:spPr/>
        <p:txBody>
          <a:bodyPr/>
          <a:lstStyle/>
          <a:p>
            <a:fld id="{B5E2462D-5D20-DC4E-83EC-82A8E2AA579F}" type="slidenum">
              <a:rPr lang="de-DE" smtClean="0"/>
              <a:t>3</a:t>
            </a:fld>
            <a:endParaRPr lang="de-DE"/>
          </a:p>
        </p:txBody>
      </p:sp>
    </p:spTree>
    <p:extLst>
      <p:ext uri="{BB962C8B-B14F-4D97-AF65-F5344CB8AC3E}">
        <p14:creationId xmlns:p14="http://schemas.microsoft.com/office/powerpoint/2010/main" val="2312319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dirty="0" smtClean="0"/>
              <a:t>Titelmasterformat durch Klicken bearbeiten</a:t>
            </a:r>
            <a:endParaRPr lang="en-GB" dirty="0"/>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Formatvorlage des Untertitelmasters durch Klicken bearbeiten</a:t>
            </a:r>
            <a:endParaRPr lang="en-GB" dirty="0"/>
          </a:p>
        </p:txBody>
      </p:sp>
      <p:sp>
        <p:nvSpPr>
          <p:cNvPr id="4" name="Datumsplatzhalter 3"/>
          <p:cNvSpPr>
            <a:spLocks noGrp="1"/>
          </p:cNvSpPr>
          <p:nvPr>
            <p:ph type="dt" sz="half" idx="10"/>
          </p:nvPr>
        </p:nvSpPr>
        <p:spPr/>
        <p:txBody>
          <a:bodyPr/>
          <a:lstStyle/>
          <a:p>
            <a:fld id="{D83C2C89-201F-4A69-B153-5F50CFC8C3EC}" type="datetimeFigureOut">
              <a:rPr lang="en-GB" smtClean="0"/>
              <a:t>16.09.15</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EAD95FCC-A645-471E-9F7C-4CF2C5397B3A}" type="slidenum">
              <a:rPr lang="en-GB" smtClean="0"/>
              <a:t>‹Nr.›</a:t>
            </a:fld>
            <a:endParaRPr lang="en-GB"/>
          </a:p>
        </p:txBody>
      </p:sp>
    </p:spTree>
    <p:extLst>
      <p:ext uri="{BB962C8B-B14F-4D97-AF65-F5344CB8AC3E}">
        <p14:creationId xmlns:p14="http://schemas.microsoft.com/office/powerpoint/2010/main" val="3878198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10"/>
          </p:nvPr>
        </p:nvSpPr>
        <p:spPr/>
        <p:txBody>
          <a:bodyPr/>
          <a:lstStyle/>
          <a:p>
            <a:fld id="{D83C2C89-201F-4A69-B153-5F50CFC8C3EC}" type="datetimeFigureOut">
              <a:rPr lang="en-GB" smtClean="0"/>
              <a:t>16.09.15</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EAD95FCC-A645-471E-9F7C-4CF2C5397B3A}" type="slidenum">
              <a:rPr lang="en-GB" smtClean="0"/>
              <a:t>‹Nr.›</a:t>
            </a:fld>
            <a:endParaRPr lang="en-GB"/>
          </a:p>
        </p:txBody>
      </p:sp>
    </p:spTree>
    <p:extLst>
      <p:ext uri="{BB962C8B-B14F-4D97-AF65-F5344CB8AC3E}">
        <p14:creationId xmlns:p14="http://schemas.microsoft.com/office/powerpoint/2010/main" val="1949109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en-GB"/>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10"/>
          </p:nvPr>
        </p:nvSpPr>
        <p:spPr/>
        <p:txBody>
          <a:bodyPr/>
          <a:lstStyle/>
          <a:p>
            <a:fld id="{D83C2C89-201F-4A69-B153-5F50CFC8C3EC}" type="datetimeFigureOut">
              <a:rPr lang="en-GB" smtClean="0"/>
              <a:t>16.09.15</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EAD95FCC-A645-471E-9F7C-4CF2C5397B3A}" type="slidenum">
              <a:rPr lang="en-GB" smtClean="0"/>
              <a:t>‹Nr.›</a:t>
            </a:fld>
            <a:endParaRPr lang="en-GB"/>
          </a:p>
        </p:txBody>
      </p:sp>
    </p:spTree>
    <p:extLst>
      <p:ext uri="{BB962C8B-B14F-4D97-AF65-F5344CB8AC3E}">
        <p14:creationId xmlns:p14="http://schemas.microsoft.com/office/powerpoint/2010/main" val="823294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10"/>
          </p:nvPr>
        </p:nvSpPr>
        <p:spPr/>
        <p:txBody>
          <a:bodyPr/>
          <a:lstStyle/>
          <a:p>
            <a:fld id="{D83C2C89-201F-4A69-B153-5F50CFC8C3EC}" type="datetimeFigureOut">
              <a:rPr lang="en-GB" smtClean="0"/>
              <a:t>16.09.15</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EAD95FCC-A645-471E-9F7C-4CF2C5397B3A}" type="slidenum">
              <a:rPr lang="en-GB" smtClean="0"/>
              <a:t>‹Nr.›</a:t>
            </a:fld>
            <a:endParaRPr lang="en-GB"/>
          </a:p>
        </p:txBody>
      </p:sp>
    </p:spTree>
    <p:extLst>
      <p:ext uri="{BB962C8B-B14F-4D97-AF65-F5344CB8AC3E}">
        <p14:creationId xmlns:p14="http://schemas.microsoft.com/office/powerpoint/2010/main" val="2601567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en-GB"/>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D83C2C89-201F-4A69-B153-5F50CFC8C3EC}" type="datetimeFigureOut">
              <a:rPr lang="en-GB" smtClean="0"/>
              <a:t>16.09.15</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EAD95FCC-A645-471E-9F7C-4CF2C5397B3A}" type="slidenum">
              <a:rPr lang="en-GB" smtClean="0"/>
              <a:t>‹Nr.›</a:t>
            </a:fld>
            <a:endParaRPr lang="en-GB"/>
          </a:p>
        </p:txBody>
      </p:sp>
    </p:spTree>
    <p:extLst>
      <p:ext uri="{BB962C8B-B14F-4D97-AF65-F5344CB8AC3E}">
        <p14:creationId xmlns:p14="http://schemas.microsoft.com/office/powerpoint/2010/main" val="2173256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5" name="Datumsplatzhalter 4"/>
          <p:cNvSpPr>
            <a:spLocks noGrp="1"/>
          </p:cNvSpPr>
          <p:nvPr>
            <p:ph type="dt" sz="half" idx="10"/>
          </p:nvPr>
        </p:nvSpPr>
        <p:spPr/>
        <p:txBody>
          <a:bodyPr/>
          <a:lstStyle/>
          <a:p>
            <a:fld id="{D83C2C89-201F-4A69-B153-5F50CFC8C3EC}" type="datetimeFigureOut">
              <a:rPr lang="en-GB" smtClean="0"/>
              <a:t>16.09.15</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EAD95FCC-A645-471E-9F7C-4CF2C5397B3A}" type="slidenum">
              <a:rPr lang="en-GB" smtClean="0"/>
              <a:t>‹Nr.›</a:t>
            </a:fld>
            <a:endParaRPr lang="en-GB"/>
          </a:p>
        </p:txBody>
      </p:sp>
    </p:spTree>
    <p:extLst>
      <p:ext uri="{BB962C8B-B14F-4D97-AF65-F5344CB8AC3E}">
        <p14:creationId xmlns:p14="http://schemas.microsoft.com/office/powerpoint/2010/main" val="1428146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en-GB"/>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7" name="Datumsplatzhalter 6"/>
          <p:cNvSpPr>
            <a:spLocks noGrp="1"/>
          </p:cNvSpPr>
          <p:nvPr>
            <p:ph type="dt" sz="half" idx="10"/>
          </p:nvPr>
        </p:nvSpPr>
        <p:spPr/>
        <p:txBody>
          <a:bodyPr/>
          <a:lstStyle/>
          <a:p>
            <a:fld id="{D83C2C89-201F-4A69-B153-5F50CFC8C3EC}" type="datetimeFigureOut">
              <a:rPr lang="en-GB" smtClean="0"/>
              <a:t>16.09.15</a:t>
            </a:fld>
            <a:endParaRPr lang="en-GB"/>
          </a:p>
        </p:txBody>
      </p:sp>
      <p:sp>
        <p:nvSpPr>
          <p:cNvPr id="8" name="Fußzeilenplatzhalter 7"/>
          <p:cNvSpPr>
            <a:spLocks noGrp="1"/>
          </p:cNvSpPr>
          <p:nvPr>
            <p:ph type="ftr" sz="quarter" idx="11"/>
          </p:nvPr>
        </p:nvSpPr>
        <p:spPr/>
        <p:txBody>
          <a:bodyPr/>
          <a:lstStyle/>
          <a:p>
            <a:endParaRPr lang="en-GB"/>
          </a:p>
        </p:txBody>
      </p:sp>
      <p:sp>
        <p:nvSpPr>
          <p:cNvPr id="9" name="Foliennummernplatzhalter 8"/>
          <p:cNvSpPr>
            <a:spLocks noGrp="1"/>
          </p:cNvSpPr>
          <p:nvPr>
            <p:ph type="sldNum" sz="quarter" idx="12"/>
          </p:nvPr>
        </p:nvSpPr>
        <p:spPr/>
        <p:txBody>
          <a:bodyPr/>
          <a:lstStyle/>
          <a:p>
            <a:fld id="{EAD95FCC-A645-471E-9F7C-4CF2C5397B3A}" type="slidenum">
              <a:rPr lang="en-GB" smtClean="0"/>
              <a:t>‹Nr.›</a:t>
            </a:fld>
            <a:endParaRPr lang="en-GB"/>
          </a:p>
        </p:txBody>
      </p:sp>
    </p:spTree>
    <p:extLst>
      <p:ext uri="{BB962C8B-B14F-4D97-AF65-F5344CB8AC3E}">
        <p14:creationId xmlns:p14="http://schemas.microsoft.com/office/powerpoint/2010/main" val="1312250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Datumsplatzhalter 2"/>
          <p:cNvSpPr>
            <a:spLocks noGrp="1"/>
          </p:cNvSpPr>
          <p:nvPr>
            <p:ph type="dt" sz="half" idx="10"/>
          </p:nvPr>
        </p:nvSpPr>
        <p:spPr/>
        <p:txBody>
          <a:bodyPr/>
          <a:lstStyle/>
          <a:p>
            <a:fld id="{D83C2C89-201F-4A69-B153-5F50CFC8C3EC}" type="datetimeFigureOut">
              <a:rPr lang="en-GB" smtClean="0"/>
              <a:t>16.09.15</a:t>
            </a:fld>
            <a:endParaRPr lang="en-GB"/>
          </a:p>
        </p:txBody>
      </p:sp>
      <p:sp>
        <p:nvSpPr>
          <p:cNvPr id="4" name="Fußzeilenplatzhalter 3"/>
          <p:cNvSpPr>
            <a:spLocks noGrp="1"/>
          </p:cNvSpPr>
          <p:nvPr>
            <p:ph type="ftr" sz="quarter" idx="11"/>
          </p:nvPr>
        </p:nvSpPr>
        <p:spPr/>
        <p:txBody>
          <a:bodyPr/>
          <a:lstStyle/>
          <a:p>
            <a:endParaRPr lang="en-GB"/>
          </a:p>
        </p:txBody>
      </p:sp>
      <p:sp>
        <p:nvSpPr>
          <p:cNvPr id="5" name="Foliennummernplatzhalter 4"/>
          <p:cNvSpPr>
            <a:spLocks noGrp="1"/>
          </p:cNvSpPr>
          <p:nvPr>
            <p:ph type="sldNum" sz="quarter" idx="12"/>
          </p:nvPr>
        </p:nvSpPr>
        <p:spPr/>
        <p:txBody>
          <a:bodyPr/>
          <a:lstStyle/>
          <a:p>
            <a:fld id="{EAD95FCC-A645-471E-9F7C-4CF2C5397B3A}" type="slidenum">
              <a:rPr lang="en-GB" smtClean="0"/>
              <a:t>‹Nr.›</a:t>
            </a:fld>
            <a:endParaRPr lang="en-GB"/>
          </a:p>
        </p:txBody>
      </p:sp>
    </p:spTree>
    <p:extLst>
      <p:ext uri="{BB962C8B-B14F-4D97-AF65-F5344CB8AC3E}">
        <p14:creationId xmlns:p14="http://schemas.microsoft.com/office/powerpoint/2010/main" val="2820324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83C2C89-201F-4A69-B153-5F50CFC8C3EC}" type="datetimeFigureOut">
              <a:rPr lang="en-GB" smtClean="0"/>
              <a:t>16.09.15</a:t>
            </a:fld>
            <a:endParaRPr lang="en-GB"/>
          </a:p>
        </p:txBody>
      </p:sp>
      <p:sp>
        <p:nvSpPr>
          <p:cNvPr id="3" name="Fußzeilenplatzhalter 2"/>
          <p:cNvSpPr>
            <a:spLocks noGrp="1"/>
          </p:cNvSpPr>
          <p:nvPr>
            <p:ph type="ftr" sz="quarter" idx="11"/>
          </p:nvPr>
        </p:nvSpPr>
        <p:spPr/>
        <p:txBody>
          <a:bodyPr/>
          <a:lstStyle/>
          <a:p>
            <a:endParaRPr lang="en-GB"/>
          </a:p>
        </p:txBody>
      </p:sp>
      <p:sp>
        <p:nvSpPr>
          <p:cNvPr id="4" name="Foliennummernplatzhalter 3"/>
          <p:cNvSpPr>
            <a:spLocks noGrp="1"/>
          </p:cNvSpPr>
          <p:nvPr>
            <p:ph type="sldNum" sz="quarter" idx="12"/>
          </p:nvPr>
        </p:nvSpPr>
        <p:spPr/>
        <p:txBody>
          <a:bodyPr/>
          <a:lstStyle/>
          <a:p>
            <a:fld id="{EAD95FCC-A645-471E-9F7C-4CF2C5397B3A}" type="slidenum">
              <a:rPr lang="en-GB" smtClean="0"/>
              <a:t>‹Nr.›</a:t>
            </a:fld>
            <a:endParaRPr lang="en-GB"/>
          </a:p>
        </p:txBody>
      </p:sp>
    </p:spTree>
    <p:extLst>
      <p:ext uri="{BB962C8B-B14F-4D97-AF65-F5344CB8AC3E}">
        <p14:creationId xmlns:p14="http://schemas.microsoft.com/office/powerpoint/2010/main" val="1874407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en-GB"/>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D83C2C89-201F-4A69-B153-5F50CFC8C3EC}" type="datetimeFigureOut">
              <a:rPr lang="en-GB" smtClean="0"/>
              <a:t>16.09.15</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EAD95FCC-A645-471E-9F7C-4CF2C5397B3A}" type="slidenum">
              <a:rPr lang="en-GB" smtClean="0"/>
              <a:t>‹Nr.›</a:t>
            </a:fld>
            <a:endParaRPr lang="en-GB"/>
          </a:p>
        </p:txBody>
      </p:sp>
    </p:spTree>
    <p:extLst>
      <p:ext uri="{BB962C8B-B14F-4D97-AF65-F5344CB8AC3E}">
        <p14:creationId xmlns:p14="http://schemas.microsoft.com/office/powerpoint/2010/main" val="3144844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en-GB"/>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D83C2C89-201F-4A69-B153-5F50CFC8C3EC}" type="datetimeFigureOut">
              <a:rPr lang="en-GB" smtClean="0"/>
              <a:t>16.09.15</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EAD95FCC-A645-471E-9F7C-4CF2C5397B3A}" type="slidenum">
              <a:rPr lang="en-GB" smtClean="0"/>
              <a:t>‹Nr.›</a:t>
            </a:fld>
            <a:endParaRPr lang="en-GB"/>
          </a:p>
        </p:txBody>
      </p:sp>
    </p:spTree>
    <p:extLst>
      <p:ext uri="{BB962C8B-B14F-4D97-AF65-F5344CB8AC3E}">
        <p14:creationId xmlns:p14="http://schemas.microsoft.com/office/powerpoint/2010/main" val="3337006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en-GB"/>
          </a:p>
        </p:txBody>
      </p:sp>
      <p:sp>
        <p:nvSpPr>
          <p:cNvPr id="3" name="Textplatzhalter 2"/>
          <p:cNvSpPr>
            <a:spLocks noGrp="1"/>
          </p:cNvSpPr>
          <p:nvPr>
            <p:ph type="body" idx="1"/>
          </p:nvPr>
        </p:nvSpPr>
        <p:spPr>
          <a:xfrm>
            <a:off x="0" y="1"/>
            <a:ext cx="9144000" cy="5949279"/>
          </a:xfrm>
          <a:prstGeom prst="rect">
            <a:avLst/>
          </a:prstGeom>
          <a:solidFill>
            <a:srgbClr val="951246"/>
          </a:solidFill>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GB" dirty="0"/>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3C2C89-201F-4A69-B153-5F50CFC8C3EC}" type="datetimeFigureOut">
              <a:rPr lang="en-GB" smtClean="0"/>
              <a:t>16.09.15</a:t>
            </a:fld>
            <a:endParaRPr lang="en-GB"/>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D95FCC-A645-471E-9F7C-4CF2C5397B3A}" type="slidenum">
              <a:rPr lang="en-GB" smtClean="0"/>
              <a:t>‹Nr.›</a:t>
            </a:fld>
            <a:endParaRPr lang="en-GB"/>
          </a:p>
        </p:txBody>
      </p:sp>
    </p:spTree>
    <p:extLst>
      <p:ext uri="{BB962C8B-B14F-4D97-AF65-F5344CB8AC3E}">
        <p14:creationId xmlns:p14="http://schemas.microsoft.com/office/powerpoint/2010/main" val="29246094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endParaRPr lang="en-GB"/>
          </a:p>
        </p:txBody>
      </p:sp>
      <p:sp>
        <p:nvSpPr>
          <p:cNvPr id="3" name="Untertitel 2"/>
          <p:cNvSpPr>
            <a:spLocks noGrp="1"/>
          </p:cNvSpPr>
          <p:nvPr>
            <p:ph type="subTitle" idx="1"/>
          </p:nvPr>
        </p:nvSpPr>
        <p:spPr>
          <a:xfrm>
            <a:off x="1195536" y="4293096"/>
            <a:ext cx="6400800" cy="1080120"/>
          </a:xfrm>
        </p:spPr>
        <p:txBody>
          <a:bodyPr>
            <a:normAutofit fontScale="70000" lnSpcReduction="20000"/>
          </a:bodyPr>
          <a:lstStyle/>
          <a:p>
            <a:endParaRPr lang="en-GB"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r>
              <a:rPr lang="en-GB"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Brainstorming on a new EMC cooperation project</a:t>
            </a:r>
            <a:endParaRPr lang="en-GB"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Textfeld 4"/>
          <p:cNvSpPr txBox="1"/>
          <p:nvPr/>
        </p:nvSpPr>
        <p:spPr>
          <a:xfrm>
            <a:off x="683568" y="2718183"/>
            <a:ext cx="7793559" cy="1015663"/>
          </a:xfrm>
          <a:prstGeom prst="rect">
            <a:avLst/>
          </a:prstGeom>
          <a:noFill/>
        </p:spPr>
        <p:txBody>
          <a:bodyPr wrap="square" rtlCol="0">
            <a:spAutoFit/>
          </a:bodyPr>
          <a:lstStyle/>
          <a:p>
            <a:pPr algn="ctr"/>
            <a:r>
              <a:rPr lang="en-GB" sz="3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Networking in and with the Music Sector </a:t>
            </a:r>
          </a:p>
          <a:p>
            <a:pPr algn="ctr"/>
            <a:r>
              <a:rPr lang="en-GB" sz="3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in Central and Eastern Europe</a:t>
            </a:r>
            <a:endParaRPr lang="en-GB" sz="3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heSans B5 Plain" pitchFamily="34" charset="0"/>
            </a:endParaRPr>
          </a:p>
        </p:txBody>
      </p:sp>
    </p:spTree>
    <p:extLst>
      <p:ext uri="{BB962C8B-B14F-4D97-AF65-F5344CB8AC3E}">
        <p14:creationId xmlns:p14="http://schemas.microsoft.com/office/powerpoint/2010/main" val="125916941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rgbClr val="FFFFFF"/>
                </a:solidFill>
              </a:rPr>
              <a:t>First </a:t>
            </a:r>
            <a:r>
              <a:rPr lang="de-DE" dirty="0" err="1" smtClean="0">
                <a:solidFill>
                  <a:srgbClr val="FFFFFF"/>
                </a:solidFill>
              </a:rPr>
              <a:t>round</a:t>
            </a:r>
            <a:r>
              <a:rPr lang="de-DE" dirty="0" smtClean="0">
                <a:solidFill>
                  <a:srgbClr val="FFFFFF"/>
                </a:solidFill>
              </a:rPr>
              <a:t> </a:t>
            </a:r>
            <a:r>
              <a:rPr lang="de-DE" dirty="0" err="1" smtClean="0">
                <a:solidFill>
                  <a:srgbClr val="FFFFFF"/>
                </a:solidFill>
              </a:rPr>
              <a:t>of</a:t>
            </a:r>
            <a:r>
              <a:rPr lang="de-DE" dirty="0" smtClean="0">
                <a:solidFill>
                  <a:srgbClr val="FFFFFF"/>
                </a:solidFill>
              </a:rPr>
              <a:t> </a:t>
            </a:r>
            <a:r>
              <a:rPr lang="de-DE" dirty="0" err="1" smtClean="0">
                <a:solidFill>
                  <a:srgbClr val="FFFFFF"/>
                </a:solidFill>
              </a:rPr>
              <a:t>exchanges</a:t>
            </a:r>
            <a:endParaRPr lang="de-DE" dirty="0">
              <a:solidFill>
                <a:srgbClr val="FFFFFF"/>
              </a:solidFill>
            </a:endParaRPr>
          </a:p>
        </p:txBody>
      </p:sp>
      <p:sp>
        <p:nvSpPr>
          <p:cNvPr id="3" name="Inhaltsplatzhalter 2"/>
          <p:cNvSpPr>
            <a:spLocks noGrp="1"/>
          </p:cNvSpPr>
          <p:nvPr>
            <p:ph idx="1"/>
          </p:nvPr>
        </p:nvSpPr>
        <p:spPr/>
        <p:txBody>
          <a:bodyPr>
            <a:normAutofit/>
          </a:bodyPr>
          <a:lstStyle/>
          <a:p>
            <a:pPr marL="400050" lvl="1" indent="0">
              <a:buNone/>
            </a:pPr>
            <a:endParaRPr lang="en-GB" b="1" dirty="0" smtClean="0">
              <a:solidFill>
                <a:srgbClr val="FFFFFF"/>
              </a:solidFill>
            </a:endParaRPr>
          </a:p>
          <a:p>
            <a:pPr marL="400050" lvl="1" indent="0">
              <a:buNone/>
            </a:pPr>
            <a:r>
              <a:rPr lang="en-GB" b="1" dirty="0" smtClean="0">
                <a:solidFill>
                  <a:srgbClr val="FFFFFF"/>
                </a:solidFill>
              </a:rPr>
              <a:t>Aims</a:t>
            </a:r>
            <a:endParaRPr lang="en-GB" b="1" dirty="0" smtClean="0">
              <a:solidFill>
                <a:srgbClr val="FFFFFF"/>
              </a:solidFill>
              <a:sym typeface="Wingdings"/>
            </a:endParaRPr>
          </a:p>
          <a:p>
            <a:pPr lvl="1"/>
            <a:endParaRPr lang="en-GB" dirty="0" smtClean="0">
              <a:solidFill>
                <a:srgbClr val="FFFFFF"/>
              </a:solidFill>
              <a:sym typeface="Wingdings"/>
            </a:endParaRPr>
          </a:p>
          <a:p>
            <a:pPr lvl="1">
              <a:buFont typeface="Arial"/>
              <a:buChar char="•"/>
            </a:pPr>
            <a:r>
              <a:rPr lang="en-GB" dirty="0">
                <a:solidFill>
                  <a:schemeClr val="bg1"/>
                </a:solidFill>
              </a:rPr>
              <a:t>To raise the international visibility of music activities in Central and Eastern Europe </a:t>
            </a:r>
          </a:p>
          <a:p>
            <a:pPr lvl="1">
              <a:buFont typeface="Arial"/>
              <a:buChar char="•"/>
            </a:pPr>
            <a:r>
              <a:rPr lang="en-GB" dirty="0" smtClean="0">
                <a:solidFill>
                  <a:schemeClr val="bg1"/>
                </a:solidFill>
              </a:rPr>
              <a:t>To </a:t>
            </a:r>
            <a:r>
              <a:rPr lang="en-GB" dirty="0">
                <a:solidFill>
                  <a:schemeClr val="bg1"/>
                </a:solidFill>
              </a:rPr>
              <a:t>support networking in and with the music sector in Central and Eastern </a:t>
            </a:r>
            <a:r>
              <a:rPr lang="en-GB" dirty="0" smtClean="0">
                <a:solidFill>
                  <a:schemeClr val="bg1"/>
                </a:solidFill>
              </a:rPr>
              <a:t>Europe</a:t>
            </a:r>
            <a:endParaRPr lang="de-DE" dirty="0">
              <a:solidFill>
                <a:schemeClr val="bg1"/>
              </a:solidFill>
            </a:endParaRPr>
          </a:p>
        </p:txBody>
      </p:sp>
    </p:spTree>
    <p:extLst>
      <p:ext uri="{BB962C8B-B14F-4D97-AF65-F5344CB8AC3E}">
        <p14:creationId xmlns:p14="http://schemas.microsoft.com/office/powerpoint/2010/main" val="376974723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smtClean="0"/>
              <a:t>Testimonials</a:t>
            </a:r>
            <a:r>
              <a:rPr lang="de-DE" dirty="0" smtClean="0"/>
              <a:t/>
            </a:r>
            <a:br>
              <a:rPr lang="de-DE" dirty="0" smtClean="0"/>
            </a:br>
            <a:endParaRPr lang="de-DE" dirty="0"/>
          </a:p>
        </p:txBody>
      </p:sp>
      <p:sp>
        <p:nvSpPr>
          <p:cNvPr id="3" name="Inhaltsplatzhalter 2"/>
          <p:cNvSpPr>
            <a:spLocks noGrp="1"/>
          </p:cNvSpPr>
          <p:nvPr>
            <p:ph idx="1"/>
          </p:nvPr>
        </p:nvSpPr>
        <p:spPr/>
        <p:txBody>
          <a:bodyPr>
            <a:normAutofit lnSpcReduction="10000"/>
          </a:bodyPr>
          <a:lstStyle/>
          <a:p>
            <a:pPr marL="400050" lvl="1" indent="0">
              <a:buNone/>
            </a:pPr>
            <a:endParaRPr lang="en-GB" b="1" dirty="0" smtClean="0">
              <a:solidFill>
                <a:srgbClr val="FFFFFF"/>
              </a:solidFill>
            </a:endParaRPr>
          </a:p>
          <a:p>
            <a:pPr marL="400050" lvl="1" indent="0">
              <a:buNone/>
            </a:pPr>
            <a:r>
              <a:rPr lang="en-GB" b="1" dirty="0" smtClean="0">
                <a:solidFill>
                  <a:srgbClr val="FFFFFF"/>
                </a:solidFill>
              </a:rPr>
              <a:t>Objectives</a:t>
            </a:r>
            <a:endParaRPr lang="en-GB" dirty="0" smtClean="0">
              <a:solidFill>
                <a:srgbClr val="FFFFFF"/>
              </a:solidFill>
            </a:endParaRPr>
          </a:p>
          <a:p>
            <a:pPr lvl="1">
              <a:buFont typeface="Arial"/>
              <a:buChar char="•"/>
            </a:pPr>
            <a:endParaRPr lang="en-GB" dirty="0" smtClean="0">
              <a:solidFill>
                <a:srgbClr val="FFFFFF"/>
              </a:solidFill>
            </a:endParaRPr>
          </a:p>
          <a:p>
            <a:pPr lvl="1">
              <a:buFont typeface="Arial"/>
              <a:buChar char="•"/>
            </a:pPr>
            <a:r>
              <a:rPr lang="en-GB" dirty="0" smtClean="0">
                <a:solidFill>
                  <a:srgbClr val="FFFFFF"/>
                </a:solidFill>
              </a:rPr>
              <a:t>To </a:t>
            </a:r>
            <a:r>
              <a:rPr lang="en-GB" dirty="0">
                <a:solidFill>
                  <a:srgbClr val="FFFFFF"/>
                </a:solidFill>
              </a:rPr>
              <a:t>offer opportunities to learn from innovation and tradition in Central /Eastern Europe on an international level</a:t>
            </a:r>
            <a:endParaRPr lang="de-DE" dirty="0">
              <a:solidFill>
                <a:srgbClr val="FFFFFF"/>
              </a:solidFill>
            </a:endParaRPr>
          </a:p>
          <a:p>
            <a:pPr lvl="1">
              <a:buFont typeface="Arial"/>
              <a:buChar char="•"/>
            </a:pPr>
            <a:r>
              <a:rPr lang="en-GB" dirty="0" smtClean="0">
                <a:solidFill>
                  <a:srgbClr val="FFFFFF"/>
                </a:solidFill>
              </a:rPr>
              <a:t>To </a:t>
            </a:r>
            <a:r>
              <a:rPr lang="en-GB" dirty="0">
                <a:solidFill>
                  <a:srgbClr val="FFFFFF"/>
                </a:solidFill>
              </a:rPr>
              <a:t>increase the visibility of music activities from the region internationally</a:t>
            </a:r>
            <a:endParaRPr lang="de-DE" dirty="0">
              <a:solidFill>
                <a:srgbClr val="FFFFFF"/>
              </a:solidFill>
            </a:endParaRPr>
          </a:p>
          <a:p>
            <a:pPr lvl="1">
              <a:buFont typeface="Arial"/>
              <a:buChar char="•"/>
            </a:pPr>
            <a:r>
              <a:rPr lang="en-GB" dirty="0">
                <a:solidFill>
                  <a:srgbClr val="FFFFFF"/>
                </a:solidFill>
              </a:rPr>
              <a:t>To raise the employability within the music sector</a:t>
            </a:r>
            <a:endParaRPr lang="de-DE" dirty="0">
              <a:solidFill>
                <a:srgbClr val="FFFFFF"/>
              </a:solidFill>
            </a:endParaRPr>
          </a:p>
          <a:p>
            <a:pPr lvl="1">
              <a:buFont typeface="Arial"/>
              <a:buChar char="•"/>
            </a:pPr>
            <a:r>
              <a:rPr lang="en-GB" smtClean="0">
                <a:solidFill>
                  <a:srgbClr val="FFFFFF"/>
                </a:solidFill>
              </a:rPr>
              <a:t>To </a:t>
            </a:r>
            <a:r>
              <a:rPr lang="en-GB" dirty="0">
                <a:solidFill>
                  <a:srgbClr val="FFFFFF"/>
                </a:solidFill>
              </a:rPr>
              <a:t>reduce obstacles of international cooperation and mobility such as visa issues, health insurance and tax regulations, economical challenges</a:t>
            </a:r>
            <a:endParaRPr lang="de-DE" dirty="0">
              <a:solidFill>
                <a:srgbClr val="FFFFFF"/>
              </a:solidFill>
            </a:endParaRPr>
          </a:p>
          <a:p>
            <a:pPr lvl="1">
              <a:buFont typeface="Arial"/>
              <a:buChar char="•"/>
            </a:pPr>
            <a:r>
              <a:rPr lang="en-GB" dirty="0" smtClean="0">
                <a:solidFill>
                  <a:srgbClr val="FFFFFF"/>
                </a:solidFill>
              </a:rPr>
              <a:t>To </a:t>
            </a:r>
            <a:r>
              <a:rPr lang="en-GB" dirty="0">
                <a:solidFill>
                  <a:srgbClr val="FFFFFF"/>
                </a:solidFill>
              </a:rPr>
              <a:t>develop the membership of the EMC</a:t>
            </a:r>
            <a:endParaRPr lang="de-DE" dirty="0">
              <a:solidFill>
                <a:srgbClr val="FFFFFF"/>
              </a:solidFill>
            </a:endParaRPr>
          </a:p>
        </p:txBody>
      </p:sp>
    </p:spTree>
    <p:extLst>
      <p:ext uri="{BB962C8B-B14F-4D97-AF65-F5344CB8AC3E}">
        <p14:creationId xmlns:p14="http://schemas.microsoft.com/office/powerpoint/2010/main" val="285231884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Benefits</a:t>
            </a:r>
            <a:r>
              <a:rPr lang="de-DE" dirty="0" smtClean="0"/>
              <a:t> (</a:t>
            </a:r>
            <a:r>
              <a:rPr lang="de-DE" dirty="0" err="1" smtClean="0"/>
              <a:t>reported</a:t>
            </a:r>
            <a:r>
              <a:rPr lang="de-DE" dirty="0" smtClean="0"/>
              <a:t> </a:t>
            </a:r>
            <a:r>
              <a:rPr lang="de-DE" dirty="0" err="1" smtClean="0"/>
              <a:t>by</a:t>
            </a:r>
            <a:r>
              <a:rPr lang="de-DE" dirty="0" smtClean="0"/>
              <a:t> </a:t>
            </a:r>
            <a:r>
              <a:rPr lang="de-DE" dirty="0" err="1" smtClean="0"/>
              <a:t>participants</a:t>
            </a:r>
            <a:r>
              <a:rPr lang="de-DE" dirty="0" smtClean="0"/>
              <a:t>)</a:t>
            </a:r>
            <a:endParaRPr lang="de-DE" dirty="0"/>
          </a:p>
        </p:txBody>
      </p:sp>
      <p:sp>
        <p:nvSpPr>
          <p:cNvPr id="3" name="Inhaltsplatzhalter 2"/>
          <p:cNvSpPr>
            <a:spLocks noGrp="1"/>
          </p:cNvSpPr>
          <p:nvPr>
            <p:ph idx="1"/>
          </p:nvPr>
        </p:nvSpPr>
        <p:spPr/>
        <p:txBody>
          <a:bodyPr>
            <a:normAutofit fontScale="85000" lnSpcReduction="20000"/>
          </a:bodyPr>
          <a:lstStyle/>
          <a:p>
            <a:pPr marL="400050" lvl="1" indent="0">
              <a:buNone/>
            </a:pPr>
            <a:endParaRPr lang="en-GB" b="1" dirty="0" smtClean="0">
              <a:solidFill>
                <a:srgbClr val="FFFFFF"/>
              </a:solidFill>
            </a:endParaRPr>
          </a:p>
          <a:p>
            <a:pPr marL="400050" lvl="1" indent="0">
              <a:buNone/>
            </a:pPr>
            <a:r>
              <a:rPr lang="en-GB" b="1" dirty="0" smtClean="0">
                <a:solidFill>
                  <a:srgbClr val="FFFFFF"/>
                </a:solidFill>
              </a:rPr>
              <a:t>Activities</a:t>
            </a:r>
          </a:p>
          <a:p>
            <a:pPr marL="857250" lvl="1" indent="-457200">
              <a:buFont typeface="Arial"/>
              <a:buChar char="•"/>
            </a:pPr>
            <a:endParaRPr lang="en-GB" b="1" dirty="0" smtClean="0">
              <a:solidFill>
                <a:srgbClr val="FFFFFF"/>
              </a:solidFill>
            </a:endParaRPr>
          </a:p>
          <a:p>
            <a:pPr lvl="1">
              <a:buFont typeface="Arial"/>
              <a:buChar char="•"/>
            </a:pPr>
            <a:r>
              <a:rPr lang="en-GB" dirty="0">
                <a:solidFill>
                  <a:srgbClr val="FFFFFF"/>
                </a:solidFill>
              </a:rPr>
              <a:t>Research on existing music organisations and networking infrastructure in the region</a:t>
            </a:r>
            <a:endParaRPr lang="de-DE" dirty="0">
              <a:solidFill>
                <a:srgbClr val="FFFFFF"/>
              </a:solidFill>
            </a:endParaRPr>
          </a:p>
          <a:p>
            <a:pPr lvl="1">
              <a:buFont typeface="Arial"/>
              <a:buChar char="•"/>
            </a:pPr>
            <a:r>
              <a:rPr lang="en-GB" dirty="0">
                <a:solidFill>
                  <a:srgbClr val="FFFFFF"/>
                </a:solidFill>
              </a:rPr>
              <a:t>Capacity building workshops</a:t>
            </a:r>
            <a:endParaRPr lang="de-DE" dirty="0">
              <a:solidFill>
                <a:srgbClr val="FFFFFF"/>
              </a:solidFill>
            </a:endParaRPr>
          </a:p>
          <a:p>
            <a:pPr lvl="1">
              <a:buFont typeface="Arial"/>
              <a:buChar char="•"/>
            </a:pPr>
            <a:r>
              <a:rPr lang="en-GB" dirty="0">
                <a:solidFill>
                  <a:srgbClr val="FFFFFF"/>
                </a:solidFill>
              </a:rPr>
              <a:t>Office exchange / staff exchange</a:t>
            </a:r>
            <a:endParaRPr lang="de-DE" dirty="0">
              <a:solidFill>
                <a:srgbClr val="FFFFFF"/>
              </a:solidFill>
            </a:endParaRPr>
          </a:p>
          <a:p>
            <a:pPr lvl="1">
              <a:buFont typeface="Arial"/>
              <a:buChar char="•"/>
            </a:pPr>
            <a:r>
              <a:rPr lang="en-GB" dirty="0">
                <a:solidFill>
                  <a:srgbClr val="FFFFFF"/>
                </a:solidFill>
              </a:rPr>
              <a:t>Conferences, networking events (in cooperation with members or members of members)</a:t>
            </a:r>
            <a:endParaRPr lang="de-DE" dirty="0">
              <a:solidFill>
                <a:srgbClr val="FFFFFF"/>
              </a:solidFill>
            </a:endParaRPr>
          </a:p>
          <a:p>
            <a:pPr lvl="1">
              <a:buFont typeface="Arial"/>
              <a:buChar char="•"/>
            </a:pPr>
            <a:r>
              <a:rPr lang="en-GB" dirty="0">
                <a:solidFill>
                  <a:srgbClr val="FFFFFF"/>
                </a:solidFill>
              </a:rPr>
              <a:t>Information on and about music activities in the region through the regular EMC channels</a:t>
            </a:r>
            <a:endParaRPr lang="de-DE" dirty="0">
              <a:solidFill>
                <a:srgbClr val="FFFFFF"/>
              </a:solidFill>
            </a:endParaRPr>
          </a:p>
          <a:p>
            <a:pPr lvl="1">
              <a:buFont typeface="Arial"/>
              <a:buChar char="•"/>
            </a:pPr>
            <a:r>
              <a:rPr lang="en-GB" dirty="0">
                <a:solidFill>
                  <a:srgbClr val="FFFFFF"/>
                </a:solidFill>
              </a:rPr>
              <a:t>Advocacy campaigns</a:t>
            </a:r>
            <a:endParaRPr lang="de-DE" dirty="0">
              <a:solidFill>
                <a:srgbClr val="FFFFFF"/>
              </a:solidFill>
            </a:endParaRPr>
          </a:p>
          <a:p>
            <a:pPr lvl="1">
              <a:buFont typeface="Arial"/>
              <a:buChar char="•"/>
            </a:pPr>
            <a:r>
              <a:rPr lang="en-GB" dirty="0">
                <a:solidFill>
                  <a:srgbClr val="FFFFFF"/>
                </a:solidFill>
              </a:rPr>
              <a:t>Guidelines “benefits of networking”, </a:t>
            </a:r>
            <a:endParaRPr lang="de-DE" dirty="0">
              <a:solidFill>
                <a:srgbClr val="FFFFFF"/>
              </a:solidFill>
            </a:endParaRPr>
          </a:p>
          <a:p>
            <a:pPr lvl="1">
              <a:buFont typeface="Arial"/>
              <a:buChar char="•"/>
            </a:pPr>
            <a:r>
              <a:rPr lang="en-GB" dirty="0">
                <a:solidFill>
                  <a:srgbClr val="FFFFFF"/>
                </a:solidFill>
              </a:rPr>
              <a:t>Advocacy toolkit</a:t>
            </a:r>
            <a:endParaRPr lang="de-DE" dirty="0">
              <a:solidFill>
                <a:srgbClr val="FFFFFF"/>
              </a:solidFill>
            </a:endParaRPr>
          </a:p>
          <a:p>
            <a:pPr lvl="1">
              <a:buFont typeface="Arial"/>
              <a:buChar char="•"/>
            </a:pPr>
            <a:r>
              <a:rPr lang="en-GB" dirty="0">
                <a:solidFill>
                  <a:srgbClr val="FFFFFF"/>
                </a:solidFill>
              </a:rPr>
              <a:t>Improvement of communication and networking infrastructures (web-portals, social media, “Who-is-who” databases)</a:t>
            </a:r>
            <a:endParaRPr lang="de-DE" dirty="0">
              <a:solidFill>
                <a:srgbClr val="FFFFFF"/>
              </a:solidFill>
            </a:endParaRPr>
          </a:p>
          <a:p>
            <a:pPr lvl="1">
              <a:buFont typeface="Arial"/>
              <a:buChar char="•"/>
            </a:pPr>
            <a:r>
              <a:rPr lang="en-GB" dirty="0">
                <a:solidFill>
                  <a:srgbClr val="FFFFFF"/>
                </a:solidFill>
              </a:rPr>
              <a:t>Travel bursaries</a:t>
            </a:r>
            <a:endParaRPr lang="de-DE" dirty="0">
              <a:solidFill>
                <a:srgbClr val="FFFFFF"/>
              </a:solidFill>
            </a:endParaRPr>
          </a:p>
          <a:p>
            <a:endParaRPr lang="de-DE" dirty="0"/>
          </a:p>
        </p:txBody>
      </p:sp>
    </p:spTree>
    <p:extLst>
      <p:ext uri="{BB962C8B-B14F-4D97-AF65-F5344CB8AC3E}">
        <p14:creationId xmlns:p14="http://schemas.microsoft.com/office/powerpoint/2010/main" val="98975447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err="1" smtClean="0"/>
              <a:t>Obstacles</a:t>
            </a:r>
            <a:endParaRPr lang="de-DE" dirty="0"/>
          </a:p>
        </p:txBody>
      </p:sp>
      <p:sp>
        <p:nvSpPr>
          <p:cNvPr id="3" name="Inhaltsplatzhalter 2"/>
          <p:cNvSpPr>
            <a:spLocks noGrp="1"/>
          </p:cNvSpPr>
          <p:nvPr>
            <p:ph idx="1"/>
          </p:nvPr>
        </p:nvSpPr>
        <p:spPr/>
        <p:txBody>
          <a:bodyPr>
            <a:normAutofit fontScale="77500" lnSpcReduction="20000"/>
          </a:bodyPr>
          <a:lstStyle/>
          <a:p>
            <a:pPr marL="400050" lvl="1" indent="0">
              <a:buNone/>
            </a:pPr>
            <a:endParaRPr lang="en-GB" b="1" dirty="0" smtClean="0">
              <a:solidFill>
                <a:srgbClr val="FFFFFF"/>
              </a:solidFill>
            </a:endParaRPr>
          </a:p>
          <a:p>
            <a:pPr marL="400050" lvl="1" indent="0">
              <a:buNone/>
            </a:pPr>
            <a:r>
              <a:rPr lang="en-GB" b="1" dirty="0" smtClean="0">
                <a:solidFill>
                  <a:srgbClr val="FFFFFF"/>
                </a:solidFill>
              </a:rPr>
              <a:t>Expected Results</a:t>
            </a:r>
          </a:p>
          <a:p>
            <a:pPr lvl="1">
              <a:buFont typeface="Arial"/>
              <a:buChar char="•"/>
            </a:pPr>
            <a:endParaRPr lang="en-GB" dirty="0">
              <a:solidFill>
                <a:srgbClr val="FFFFFF"/>
              </a:solidFill>
            </a:endParaRPr>
          </a:p>
          <a:p>
            <a:pPr lvl="1">
              <a:buFont typeface="Arial"/>
              <a:buChar char="•"/>
            </a:pPr>
            <a:r>
              <a:rPr lang="en-GB" dirty="0">
                <a:solidFill>
                  <a:srgbClr val="FFFFFF"/>
                </a:solidFill>
              </a:rPr>
              <a:t>Increased networking within the region </a:t>
            </a:r>
            <a:endParaRPr lang="de-DE" dirty="0">
              <a:solidFill>
                <a:srgbClr val="FFFFFF"/>
              </a:solidFill>
            </a:endParaRPr>
          </a:p>
          <a:p>
            <a:pPr lvl="1">
              <a:buFont typeface="Arial"/>
              <a:buChar char="•"/>
            </a:pPr>
            <a:r>
              <a:rPr lang="en-GB" dirty="0">
                <a:solidFill>
                  <a:srgbClr val="FFFFFF"/>
                </a:solidFill>
              </a:rPr>
              <a:t>Increased networking between Central and Eastern European countries (non EU) and EU member states and </a:t>
            </a:r>
            <a:endParaRPr lang="de-DE" dirty="0">
              <a:solidFill>
                <a:srgbClr val="FFFFFF"/>
              </a:solidFill>
            </a:endParaRPr>
          </a:p>
          <a:p>
            <a:pPr lvl="1">
              <a:buFont typeface="Arial"/>
              <a:buChar char="•"/>
            </a:pPr>
            <a:r>
              <a:rPr lang="en-GB" dirty="0">
                <a:solidFill>
                  <a:srgbClr val="FFFFFF"/>
                </a:solidFill>
              </a:rPr>
              <a:t>Increased networking between Central and Eastern Europe and the rest of the world</a:t>
            </a:r>
            <a:endParaRPr lang="de-DE" dirty="0">
              <a:solidFill>
                <a:srgbClr val="FFFFFF"/>
              </a:solidFill>
            </a:endParaRPr>
          </a:p>
          <a:p>
            <a:pPr lvl="1">
              <a:buFont typeface="Arial"/>
              <a:buChar char="•"/>
            </a:pPr>
            <a:r>
              <a:rPr lang="en-GB" dirty="0">
                <a:solidFill>
                  <a:srgbClr val="FFFFFF"/>
                </a:solidFill>
              </a:rPr>
              <a:t>Increased number of international music conferences and trade fairs in the region</a:t>
            </a:r>
            <a:endParaRPr lang="de-DE" dirty="0">
              <a:solidFill>
                <a:srgbClr val="FFFFFF"/>
              </a:solidFill>
            </a:endParaRPr>
          </a:p>
          <a:p>
            <a:pPr lvl="1">
              <a:buFont typeface="Arial"/>
              <a:buChar char="•"/>
            </a:pPr>
            <a:r>
              <a:rPr lang="en-GB" dirty="0">
                <a:solidFill>
                  <a:srgbClr val="FFFFFF"/>
                </a:solidFill>
              </a:rPr>
              <a:t>Improved mobility (more participants from the region at international conference and trade fairs)</a:t>
            </a:r>
            <a:endParaRPr lang="de-DE" dirty="0">
              <a:solidFill>
                <a:srgbClr val="FFFFFF"/>
              </a:solidFill>
            </a:endParaRPr>
          </a:p>
          <a:p>
            <a:pPr lvl="1">
              <a:buFont typeface="Arial"/>
              <a:buChar char="•"/>
            </a:pPr>
            <a:r>
              <a:rPr lang="en-GB" dirty="0">
                <a:solidFill>
                  <a:srgbClr val="FFFFFF"/>
                </a:solidFill>
              </a:rPr>
              <a:t>More employment in the music sector in Eastern Europe Higher awareness of benefits of networking</a:t>
            </a:r>
            <a:endParaRPr lang="de-DE" dirty="0">
              <a:solidFill>
                <a:srgbClr val="FFFFFF"/>
              </a:solidFill>
            </a:endParaRPr>
          </a:p>
          <a:p>
            <a:pPr lvl="1">
              <a:buFont typeface="Arial"/>
              <a:buChar char="•"/>
            </a:pPr>
            <a:r>
              <a:rPr lang="en-GB" dirty="0">
                <a:solidFill>
                  <a:srgbClr val="FFFFFF"/>
                </a:solidFill>
              </a:rPr>
              <a:t>Launch of International cooperation projects based in Central and Eastern Europe and with partners from Central and Eastern Europe</a:t>
            </a:r>
            <a:endParaRPr lang="de-DE" dirty="0">
              <a:solidFill>
                <a:srgbClr val="FFFFFF"/>
              </a:solidFill>
            </a:endParaRPr>
          </a:p>
          <a:p>
            <a:pPr lvl="1">
              <a:buFont typeface="Arial"/>
              <a:buChar char="•"/>
            </a:pPr>
            <a:r>
              <a:rPr lang="en-GB" dirty="0">
                <a:solidFill>
                  <a:srgbClr val="FFFFFF"/>
                </a:solidFill>
              </a:rPr>
              <a:t>More EMC members in the region</a:t>
            </a:r>
            <a:endParaRPr lang="de-DE" dirty="0">
              <a:solidFill>
                <a:srgbClr val="FFFFFF"/>
              </a:solidFill>
            </a:endParaRPr>
          </a:p>
        </p:txBody>
      </p:sp>
    </p:spTree>
    <p:extLst>
      <p:ext uri="{BB962C8B-B14F-4D97-AF65-F5344CB8AC3E}">
        <p14:creationId xmlns:p14="http://schemas.microsoft.com/office/powerpoint/2010/main" val="236799092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marL="0" indent="0">
              <a:buNone/>
            </a:pPr>
            <a:r>
              <a:rPr lang="en-GB" b="1" i="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	</a:t>
            </a:r>
            <a:endParaRPr lang="en-GB" b="1" i="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a:p>
            <a:pPr marL="0" indent="0">
              <a:buNone/>
            </a:pPr>
            <a:r>
              <a:rPr lang="en-GB" b="1" i="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	</a:t>
            </a:r>
            <a:r>
              <a:rPr lang="en-GB" b="1" i="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For further discussion</a:t>
            </a:r>
            <a:endParaRPr lang="en-GB" b="1" i="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
        <p:nvSpPr>
          <p:cNvPr id="4" name="Rechteck 3"/>
          <p:cNvSpPr/>
          <p:nvPr/>
        </p:nvSpPr>
        <p:spPr>
          <a:xfrm>
            <a:off x="755576" y="939492"/>
            <a:ext cx="7128792" cy="4247317"/>
          </a:xfrm>
          <a:prstGeom prst="rect">
            <a:avLst/>
          </a:prstGeom>
        </p:spPr>
        <p:txBody>
          <a:bodyPr wrap="square">
            <a:spAutoFit/>
          </a:bodyPr>
          <a:lstStyle/>
          <a:p>
            <a:endParaRPr lang="en-GB" sz="3000" i="1" dirty="0" smtClean="0">
              <a:solidFill>
                <a:schemeClr val="bg1"/>
              </a:solidFill>
            </a:endParaRPr>
          </a:p>
          <a:p>
            <a:r>
              <a:rPr lang="en-GB" sz="3000" i="1" dirty="0" smtClean="0">
                <a:solidFill>
                  <a:schemeClr val="bg1"/>
                </a:solidFill>
              </a:rPr>
              <a:t>The </a:t>
            </a:r>
            <a:r>
              <a:rPr lang="en-GB" sz="3000" i="1" dirty="0">
                <a:solidFill>
                  <a:schemeClr val="bg1"/>
                </a:solidFill>
              </a:rPr>
              <a:t>aim of the project is NOT to set up a new infrastructure with a (more or less) heavy administrative structure (office, staff, legal statutes, Board etc.), BUT to support networks, organisations and activities that are already operating in the region. Do you have any suggestions how we could make this clear in the project presentation?</a:t>
            </a:r>
            <a:endParaRPr lang="de-DE" sz="3000" dirty="0">
              <a:solidFill>
                <a:schemeClr val="bg1"/>
              </a:solidFill>
            </a:endParaRPr>
          </a:p>
        </p:txBody>
      </p:sp>
    </p:spTree>
    <p:extLst>
      <p:ext uri="{BB962C8B-B14F-4D97-AF65-F5344CB8AC3E}">
        <p14:creationId xmlns:p14="http://schemas.microsoft.com/office/powerpoint/2010/main" val="1609847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marL="0" indent="0">
              <a:buNone/>
            </a:pPr>
            <a:r>
              <a:rPr lang="en-GB" b="1" i="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	</a:t>
            </a:r>
          </a:p>
          <a:p>
            <a:pPr marL="0" indent="0">
              <a:buNone/>
            </a:pPr>
            <a:r>
              <a:rPr lang="en-GB" b="1" i="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	</a:t>
            </a:r>
            <a:r>
              <a:rPr lang="en-GB" b="1" i="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For </a:t>
            </a:r>
            <a:r>
              <a:rPr lang="en-GB" b="1" i="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further discussion</a:t>
            </a:r>
          </a:p>
          <a:p>
            <a:endParaRPr lang="de-DE" dirty="0"/>
          </a:p>
        </p:txBody>
      </p:sp>
      <p:sp>
        <p:nvSpPr>
          <p:cNvPr id="4" name="Rechteck 3"/>
          <p:cNvSpPr/>
          <p:nvPr/>
        </p:nvSpPr>
        <p:spPr>
          <a:xfrm>
            <a:off x="773832" y="909875"/>
            <a:ext cx="5958408" cy="4708981"/>
          </a:xfrm>
          <a:prstGeom prst="rect">
            <a:avLst/>
          </a:prstGeom>
        </p:spPr>
        <p:txBody>
          <a:bodyPr wrap="square">
            <a:spAutoFit/>
          </a:bodyPr>
          <a:lstStyle/>
          <a:p>
            <a:endParaRPr lang="en-GB" sz="3000" i="1" dirty="0" smtClean="0">
              <a:solidFill>
                <a:srgbClr val="FFFFFF"/>
              </a:solidFill>
            </a:endParaRPr>
          </a:p>
          <a:p>
            <a:r>
              <a:rPr lang="en-GB" sz="3000" i="1" dirty="0" smtClean="0">
                <a:solidFill>
                  <a:srgbClr val="FFFFFF"/>
                </a:solidFill>
              </a:rPr>
              <a:t>We </a:t>
            </a:r>
            <a:r>
              <a:rPr lang="en-GB" sz="3000" i="1" dirty="0">
                <a:solidFill>
                  <a:srgbClr val="FFFFFF"/>
                </a:solidFill>
              </a:rPr>
              <a:t>are aware of the fact that our contacts are limited and sometimes not at all representative for the music life in a given country (often due to the history of the country and the structure of the European Music Council). In which way you or your organisation could help us open our horizon?</a:t>
            </a:r>
            <a:endParaRPr lang="de-DE" sz="3000" dirty="0">
              <a:solidFill>
                <a:srgbClr val="FFFFFF"/>
              </a:solidFill>
            </a:endParaRPr>
          </a:p>
        </p:txBody>
      </p:sp>
    </p:spTree>
    <p:extLst>
      <p:ext uri="{BB962C8B-B14F-4D97-AF65-F5344CB8AC3E}">
        <p14:creationId xmlns:p14="http://schemas.microsoft.com/office/powerpoint/2010/main" val="3525440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a:xfrm>
            <a:off x="0" y="-27384"/>
            <a:ext cx="9144000" cy="5949279"/>
          </a:xfrm>
        </p:spPr>
        <p:txBody>
          <a:bodyPr/>
          <a:lstStyle/>
          <a:p>
            <a:pPr marL="400050" lvl="1" indent="0">
              <a:buNone/>
            </a:pPr>
            <a:endParaRPr lang="en-GB" sz="3200" b="1" i="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a:p>
            <a:pPr marL="400050" lvl="1" indent="0">
              <a:buNone/>
            </a:pPr>
            <a:r>
              <a:rPr lang="en-GB" sz="3200" b="1" i="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For </a:t>
            </a:r>
            <a:r>
              <a:rPr lang="en-GB" sz="3200" b="1" i="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further discussion</a:t>
            </a:r>
          </a:p>
          <a:p>
            <a:pPr marL="400050" lvl="1" indent="0">
              <a:buNone/>
            </a:pPr>
            <a:endParaRPr lang="en-GB" sz="3000" i="1" dirty="0">
              <a:solidFill>
                <a:srgbClr val="FFFFFF"/>
              </a:solidFill>
            </a:endParaRPr>
          </a:p>
          <a:p>
            <a:pPr marL="400050" lvl="1" indent="0">
              <a:buNone/>
            </a:pPr>
            <a:r>
              <a:rPr lang="en-GB" sz="3000" i="1" dirty="0" smtClean="0">
                <a:solidFill>
                  <a:srgbClr val="FFFFFF"/>
                </a:solidFill>
              </a:rPr>
              <a:t>We </a:t>
            </a:r>
            <a:r>
              <a:rPr lang="en-GB" sz="3000" i="1" dirty="0">
                <a:solidFill>
                  <a:srgbClr val="FFFFFF"/>
                </a:solidFill>
              </a:rPr>
              <a:t>would like to avoid any “top-down” approach but would like to include organisations and individuals targeted by the project from the first stage on. Any ideas how we could achieve this?</a:t>
            </a:r>
            <a:endParaRPr lang="de-DE" sz="3000" dirty="0">
              <a:solidFill>
                <a:srgbClr val="FFFFFF"/>
              </a:solidFill>
            </a:endParaRPr>
          </a:p>
          <a:p>
            <a:endParaRPr lang="de-DE" dirty="0"/>
          </a:p>
        </p:txBody>
      </p:sp>
    </p:spTree>
    <p:extLst>
      <p:ext uri="{BB962C8B-B14F-4D97-AF65-F5344CB8AC3E}">
        <p14:creationId xmlns:p14="http://schemas.microsoft.com/office/powerpoint/2010/main" val="1883211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p:txBody>
          <a:bodyPr/>
          <a:lstStyle/>
          <a:p>
            <a:pPr marL="0" indent="0">
              <a:buNone/>
            </a:pPr>
            <a:endParaRPr lang="de-DE" dirty="0" smtClean="0">
              <a:solidFill>
                <a:srgbClr val="FFFFFF"/>
              </a:solidFill>
            </a:endParaRPr>
          </a:p>
          <a:p>
            <a:pPr marL="0" indent="0">
              <a:buNone/>
            </a:pPr>
            <a:endParaRPr lang="de-DE" dirty="0">
              <a:solidFill>
                <a:srgbClr val="FFFFFF"/>
              </a:solidFill>
            </a:endParaRPr>
          </a:p>
          <a:p>
            <a:pPr marL="0" indent="0">
              <a:buNone/>
            </a:pPr>
            <a:r>
              <a:rPr lang="en-GB" b="1" i="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	For </a:t>
            </a:r>
            <a:r>
              <a:rPr lang="en-GB" b="1" i="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further discussion</a:t>
            </a:r>
          </a:p>
          <a:p>
            <a:pPr marL="0" indent="0">
              <a:buNone/>
            </a:pPr>
            <a:endParaRPr lang="de-DE" dirty="0" smtClean="0">
              <a:solidFill>
                <a:srgbClr val="FFFFFF"/>
              </a:solidFill>
            </a:endParaRPr>
          </a:p>
          <a:p>
            <a:pPr marL="0" indent="0">
              <a:buNone/>
            </a:pPr>
            <a:endParaRPr lang="de-DE" dirty="0">
              <a:solidFill>
                <a:srgbClr val="FFFFFF"/>
              </a:solidFill>
            </a:endParaRPr>
          </a:p>
          <a:p>
            <a:pPr marL="0" indent="0" algn="ctr">
              <a:buNone/>
            </a:pPr>
            <a:r>
              <a:rPr lang="de-DE" dirty="0" err="1" smtClean="0">
                <a:solidFill>
                  <a:srgbClr val="FFFFFF"/>
                </a:solidFill>
              </a:rPr>
              <a:t>projects@emc-imc.org</a:t>
            </a:r>
            <a:endParaRPr lang="de-DE" dirty="0">
              <a:solidFill>
                <a:srgbClr val="FFFFFF"/>
              </a:solidFill>
            </a:endParaRPr>
          </a:p>
        </p:txBody>
      </p:sp>
    </p:spTree>
    <p:extLst>
      <p:ext uri="{BB962C8B-B14F-4D97-AF65-F5344CB8AC3E}">
        <p14:creationId xmlns:p14="http://schemas.microsoft.com/office/powerpoint/2010/main" val="3877753388"/>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516</Words>
  <Application>Microsoft Macintosh PowerPoint</Application>
  <PresentationFormat>Bildschirmpräsentation (4:3)</PresentationFormat>
  <Paragraphs>70</Paragraphs>
  <Slides>9</Slides>
  <Notes>2</Notes>
  <HiddenSlides>0</HiddenSlides>
  <MMClips>0</MMClips>
  <ScaleCrop>false</ScaleCrop>
  <HeadingPairs>
    <vt:vector size="4" baseType="variant">
      <vt:variant>
        <vt:lpstr>Design</vt:lpstr>
      </vt:variant>
      <vt:variant>
        <vt:i4>1</vt:i4>
      </vt:variant>
      <vt:variant>
        <vt:lpstr>Folientitel</vt:lpstr>
      </vt:variant>
      <vt:variant>
        <vt:i4>9</vt:i4>
      </vt:variant>
    </vt:vector>
  </HeadingPairs>
  <TitlesOfParts>
    <vt:vector size="10" baseType="lpstr">
      <vt:lpstr>Larissa</vt:lpstr>
      <vt:lpstr>PowerPoint-Präsentation</vt:lpstr>
      <vt:lpstr>First round of exchanges</vt:lpstr>
      <vt:lpstr>Testimonials </vt:lpstr>
      <vt:lpstr>Benefits (reported by participants)</vt:lpstr>
      <vt:lpstr>Obstacles</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EMC_FSJ</dc:creator>
  <cp:lastModifiedBy>Ruth Jakobi</cp:lastModifiedBy>
  <cp:revision>25</cp:revision>
  <dcterms:created xsi:type="dcterms:W3CDTF">2015-06-08T10:37:35Z</dcterms:created>
  <dcterms:modified xsi:type="dcterms:W3CDTF">2015-09-16T13:13:45Z</dcterms:modified>
</cp:coreProperties>
</file>